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6d2a836b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6d2a836b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EAD1D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anchorCtr="0" anchor="t" bIns="91425" lIns="91425" spcFirstLastPara="1" rIns="91425" wrap="square" tIns="182875">
            <a:noAutofit/>
          </a:bodyPr>
          <a:lstStyle/>
          <a:p>
            <a:pPr indent="0" lvl="0" marL="0" rtl="0" algn="l">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indent="0" lvl="0" marL="0" rtl="0" algn="l">
              <a:lnSpc>
                <a:spcPct val="150000"/>
              </a:lnSpc>
              <a:spcBef>
                <a:spcPts val="0"/>
              </a:spcBef>
              <a:spcAft>
                <a:spcPts val="0"/>
              </a:spcAft>
              <a:buNone/>
            </a:pPr>
            <a:r>
              <a:t/>
            </a:r>
            <a:endParaRPr>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By the end of this topic pupils will explore their senses through a variety of tasks both in the classroom,  school and  the wider community.  Senses will be used as the basis to explore lanagague and commcnuton to introduce new language and means of communicating with each other.  Our senses will also be explored in relation to design technology where fabric and materials will be explored to consider their texture and properties.  </a:t>
            </a: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u="sng">
                <a:latin typeface="Calibri"/>
                <a:ea typeface="Calibri"/>
                <a:cs typeface="Calibri"/>
                <a:sym typeface="Calibri"/>
              </a:rPr>
              <a:t>Theme</a:t>
            </a:r>
            <a:r>
              <a:rPr b="1" lang="en" sz="2800" u="sng">
                <a:latin typeface="Calibri"/>
                <a:ea typeface="Calibri"/>
                <a:cs typeface="Calibri"/>
                <a:sym typeface="Calibri"/>
              </a:rPr>
              <a:t>    Pathway 1      KS3      Cycle 3        Spring 1</a:t>
            </a:r>
            <a:endParaRPr b="1" sz="2800"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p:nvPr/>
        </p:nvSpPr>
        <p:spPr>
          <a:xfrm>
            <a:off x="3527988" y="1908988"/>
            <a:ext cx="1768200" cy="654600"/>
          </a:xfrm>
          <a:prstGeom prst="roundRect">
            <a:avLst>
              <a:gd fmla="val 16667" name="adj"/>
            </a:avLst>
          </a:prstGeom>
          <a:solidFill>
            <a:srgbClr val="EAD1DC"/>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1200"/>
              </a:spcBef>
              <a:spcAft>
                <a:spcPts val="1200"/>
              </a:spcAft>
              <a:buClr>
                <a:schemeClr val="dk1"/>
              </a:buClr>
              <a:buSzPts val="1100"/>
              <a:buFont typeface="Arial"/>
              <a:buNone/>
            </a:pPr>
            <a:r>
              <a:rPr lang="en" sz="1100">
                <a:solidFill>
                  <a:schemeClr val="dk1"/>
                </a:solidFill>
                <a:latin typeface="Calibri"/>
                <a:ea typeface="Calibri"/>
                <a:cs typeface="Calibri"/>
                <a:sym typeface="Calibri"/>
              </a:rPr>
              <a:t>My senses</a:t>
            </a:r>
            <a:endParaRPr b="1" sz="1200">
              <a:latin typeface="Calibri"/>
              <a:ea typeface="Calibri"/>
              <a:cs typeface="Calibri"/>
              <a:sym typeface="Calibri"/>
            </a:endParaRPr>
          </a:p>
        </p:txBody>
      </p:sp>
      <p:sp>
        <p:nvSpPr>
          <p:cNvPr id="61" name="Google Shape;61;p14"/>
          <p:cNvSpPr/>
          <p:nvPr/>
        </p:nvSpPr>
        <p:spPr>
          <a:xfrm>
            <a:off x="0" y="1543350"/>
            <a:ext cx="3528000" cy="34299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u="sng">
                <a:latin typeface="Calibri"/>
                <a:ea typeface="Calibri"/>
                <a:cs typeface="Calibri"/>
                <a:sym typeface="Calibri"/>
              </a:rPr>
              <a:t>Technology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latin typeface="Calibri"/>
                <a:ea typeface="Calibri"/>
                <a:cs typeface="Calibri"/>
                <a:sym typeface="Calibri"/>
              </a:rPr>
              <a:t>All</a:t>
            </a:r>
            <a:r>
              <a:rPr lang="en" sz="1100">
                <a:latin typeface="Calibri"/>
                <a:ea typeface="Calibri"/>
                <a:cs typeface="Calibri"/>
                <a:sym typeface="Calibri"/>
              </a:rPr>
              <a:t>   </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latin typeface="Calibri"/>
                <a:ea typeface="Calibri"/>
                <a:cs typeface="Calibri"/>
                <a:sym typeface="Calibri"/>
              </a:rPr>
              <a:t>To explore touch  through fabric</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Select from and use a wide range of materials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Sort fabrics into categories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sweet tastes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sour tastes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salty tastes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spicy tastes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pleasant smells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unpleasant smells</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latin typeface="Calibri"/>
                <a:ea typeface="Calibri"/>
                <a:cs typeface="Calibri"/>
                <a:sym typeface="Calibri"/>
              </a:rPr>
              <a:t>Some </a:t>
            </a:r>
            <a:endParaRPr b="1" sz="1100" u="sng">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Explore a variety of materials and textures when making and decorating</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Describes how they are making or decorating</a:t>
            </a:r>
            <a:endParaRPr b="1" sz="1100" u="sng">
              <a:latin typeface="Calibri"/>
              <a:ea typeface="Calibri"/>
              <a:cs typeface="Calibri"/>
              <a:sym typeface="Calibri"/>
            </a:endParaRPr>
          </a:p>
          <a:p>
            <a:pPr indent="0" lvl="0" marL="0" rtl="0" algn="l">
              <a:lnSpc>
                <a:spcPct val="115000"/>
              </a:lnSpc>
              <a:spcBef>
                <a:spcPts val="0"/>
              </a:spcBef>
              <a:spcAft>
                <a:spcPts val="0"/>
              </a:spcAft>
              <a:buNone/>
            </a:pPr>
            <a:r>
              <a:t/>
            </a:r>
            <a:endParaRPr b="1" sz="1100" u="sng">
              <a:latin typeface="Calibri"/>
              <a:ea typeface="Calibri"/>
              <a:cs typeface="Calibri"/>
              <a:sym typeface="Calibri"/>
            </a:endParaRPr>
          </a:p>
        </p:txBody>
      </p:sp>
      <p:cxnSp>
        <p:nvCxnSpPr>
          <p:cNvPr id="62" name="Google Shape;62;p14"/>
          <p:cNvCxnSpPr/>
          <p:nvPr/>
        </p:nvCxnSpPr>
        <p:spPr>
          <a:xfrm flipH="1" rot="10800000">
            <a:off x="5137200" y="1682500"/>
            <a:ext cx="159000" cy="226500"/>
          </a:xfrm>
          <a:prstGeom prst="straightConnector1">
            <a:avLst/>
          </a:prstGeom>
          <a:noFill/>
          <a:ln cap="flat" cmpd="sng" w="9525">
            <a:solidFill>
              <a:srgbClr val="595959"/>
            </a:solidFill>
            <a:prstDash val="solid"/>
            <a:round/>
            <a:headEnd len="med" w="med" type="none"/>
            <a:tailEnd len="med" w="med" type="triangle"/>
          </a:ln>
        </p:spPr>
      </p:cxnSp>
      <p:sp>
        <p:nvSpPr>
          <p:cNvPr id="63" name="Google Shape;63;p14"/>
          <p:cNvSpPr/>
          <p:nvPr/>
        </p:nvSpPr>
        <p:spPr>
          <a:xfrm>
            <a:off x="5439225" y="332850"/>
            <a:ext cx="3593100" cy="43170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u="sng">
                <a:latin typeface="Calibri"/>
                <a:ea typeface="Calibri"/>
                <a:cs typeface="Calibri"/>
                <a:sym typeface="Calibri"/>
              </a:rPr>
              <a:t>PSHCE</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  </a:t>
            </a:r>
            <a:endParaRPr b="1" sz="11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Engage in cooperative play with a member of staff</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Show enjoyment with an activity</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Show when they do not like an activity</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Listens to others talking  about their likes without interrupting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Is able to express some feelings with self control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Is aware of feelings of others</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Expresses feelings - happy, sad, excited, worried, scared.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Communicates own ideas and feelings</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Begins to show an awareness that not everyone thinks like they do.</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Is aware of feelings of others and own feelings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p:txBody>
      </p:sp>
      <p:sp>
        <p:nvSpPr>
          <p:cNvPr id="64" name="Google Shape;64;p14"/>
          <p:cNvSpPr/>
          <p:nvPr/>
        </p:nvSpPr>
        <p:spPr>
          <a:xfrm>
            <a:off x="618000" y="0"/>
            <a:ext cx="3459600" cy="14175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latin typeface="Calibri"/>
                <a:ea typeface="Calibri"/>
                <a:cs typeface="Calibri"/>
                <a:sym typeface="Calibri"/>
              </a:rPr>
              <a:t> </a:t>
            </a:r>
            <a:r>
              <a:rPr b="1" lang="en" sz="1100" u="sng">
                <a:latin typeface="Calibri"/>
                <a:ea typeface="Calibri"/>
                <a:cs typeface="Calibri"/>
                <a:sym typeface="Calibri"/>
              </a:rPr>
              <a:t>Georagphy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touch through nature</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Explore sight through nature</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Explore </a:t>
            </a:r>
            <a:r>
              <a:rPr lang="en" sz="1100">
                <a:latin typeface="Calibri"/>
                <a:ea typeface="Calibri"/>
                <a:cs typeface="Calibri"/>
                <a:sym typeface="Calibri"/>
              </a:rPr>
              <a:t>hearing through nature</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1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p:txBody>
      </p:sp>
      <p:cxnSp>
        <p:nvCxnSpPr>
          <p:cNvPr id="65" name="Google Shape;65;p14"/>
          <p:cNvCxnSpPr/>
          <p:nvPr/>
        </p:nvCxnSpPr>
        <p:spPr>
          <a:xfrm rot="10800000">
            <a:off x="4077600" y="1483700"/>
            <a:ext cx="491700" cy="359100"/>
          </a:xfrm>
          <a:prstGeom prst="straightConnector1">
            <a:avLst/>
          </a:prstGeom>
          <a:noFill/>
          <a:ln cap="flat" cmpd="sng" w="9525">
            <a:solidFill>
              <a:srgbClr val="595959"/>
            </a:solidFill>
            <a:prstDash val="solid"/>
            <a:round/>
            <a:headEnd len="med" w="med" type="none"/>
            <a:tailEnd len="med" w="med" type="triangle"/>
          </a:ln>
        </p:spPr>
      </p:cxnSp>
      <p:cxnSp>
        <p:nvCxnSpPr>
          <p:cNvPr id="66" name="Google Shape;66;p14"/>
          <p:cNvCxnSpPr/>
          <p:nvPr/>
        </p:nvCxnSpPr>
        <p:spPr>
          <a:xfrm flipH="1">
            <a:off x="3129550" y="2531400"/>
            <a:ext cx="398400" cy="7200"/>
          </a:xfrm>
          <a:prstGeom prst="straightConnector1">
            <a:avLst/>
          </a:prstGeom>
          <a:noFill/>
          <a:ln cap="flat" cmpd="sng" w="9525">
            <a:solidFill>
              <a:srgbClr val="595959"/>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